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  <p:sldId id="262" r:id="rId3"/>
    <p:sldId id="256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5C0B27-17BE-44F1-81E9-C13823882A98}" type="datetimeFigureOut">
              <a:rPr lang="ru-RU" smtClean="0"/>
              <a:pPr/>
              <a:t>30.07.2025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E9173F-CBBB-4848-8B71-416FAA7127B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5C0B27-17BE-44F1-81E9-C13823882A98}" type="datetimeFigureOut">
              <a:rPr lang="ru-RU" smtClean="0"/>
              <a:pPr/>
              <a:t>30.07.2025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E9173F-CBBB-4848-8B71-416FAA7127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5C0B27-17BE-44F1-81E9-C13823882A98}" type="datetimeFigureOut">
              <a:rPr lang="ru-RU" smtClean="0"/>
              <a:pPr/>
              <a:t>30.07.2025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E9173F-CBBB-4848-8B71-416FAA7127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5C0B27-17BE-44F1-81E9-C13823882A98}" type="datetimeFigureOut">
              <a:rPr lang="ru-RU" smtClean="0"/>
              <a:pPr/>
              <a:t>30.07.2025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E9173F-CBBB-4848-8B71-416FAA7127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5C0B27-17BE-44F1-81E9-C13823882A98}" type="datetimeFigureOut">
              <a:rPr lang="ru-RU" smtClean="0"/>
              <a:pPr/>
              <a:t>30.07.2025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E9173F-CBBB-4848-8B71-416FAA7127B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5C0B27-17BE-44F1-81E9-C13823882A98}" type="datetimeFigureOut">
              <a:rPr lang="ru-RU" smtClean="0"/>
              <a:pPr/>
              <a:t>30.07.2025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E9173F-CBBB-4848-8B71-416FAA7127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5C0B27-17BE-44F1-81E9-C13823882A98}" type="datetimeFigureOut">
              <a:rPr lang="ru-RU" smtClean="0"/>
              <a:pPr/>
              <a:t>30.07.2025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E9173F-CBBB-4848-8B71-416FAA7127B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5C0B27-17BE-44F1-81E9-C13823882A98}" type="datetimeFigureOut">
              <a:rPr lang="ru-RU" smtClean="0"/>
              <a:pPr/>
              <a:t>30.07.2025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E9173F-CBBB-4848-8B71-416FAA7127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5C0B27-17BE-44F1-81E9-C13823882A98}" type="datetimeFigureOut">
              <a:rPr lang="ru-RU" smtClean="0"/>
              <a:pPr/>
              <a:t>30.07.2025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E9173F-CBBB-4848-8B71-416FAA7127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5C0B27-17BE-44F1-81E9-C13823882A98}" type="datetimeFigureOut">
              <a:rPr lang="ru-RU" smtClean="0"/>
              <a:pPr/>
              <a:t>30.07.2025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E9173F-CBBB-4848-8B71-416FAA7127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335C0B27-17BE-44F1-81E9-C13823882A98}" type="datetimeFigureOut">
              <a:rPr lang="ru-RU" smtClean="0"/>
              <a:pPr/>
              <a:t>30.07.2025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69E9173F-CBBB-4848-8B71-416FAA7127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35C0B27-17BE-44F1-81E9-C13823882A98}" type="datetimeFigureOut">
              <a:rPr lang="ru-RU" smtClean="0"/>
              <a:pPr/>
              <a:t>30.07.2025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69E9173F-CBBB-4848-8B71-416FAA7127B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2500306"/>
            <a:ext cx="7772400" cy="1975104"/>
          </a:xfrm>
        </p:spPr>
        <p:txBody>
          <a:bodyPr>
            <a:normAutofit/>
          </a:bodyPr>
          <a:lstStyle/>
          <a:p>
            <a:r>
              <a:rPr lang="ru-RU" dirty="0" smtClean="0"/>
              <a:t>ОПРЕДЕЛЕНИЕ АБСОЛЮТНОЙ И ОТНОСИТЕЛЬНОЙ ПОГРЕШНОСТИ электрических ИЗМЕРЕНИЙ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1412776"/>
            <a:ext cx="7772400" cy="737192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Arial Narrow" panose="020B0606020202030204" pitchFamily="34" charset="0"/>
              </a:rPr>
              <a:t>Практическ</a:t>
            </a:r>
            <a:r>
              <a:rPr lang="ru-RU" sz="3200" dirty="0" smtClean="0">
                <a:latin typeface="Arial Narrow" panose="020B0606020202030204" pitchFamily="34" charset="0"/>
              </a:rPr>
              <a:t>ая </a:t>
            </a:r>
            <a:r>
              <a:rPr lang="ru-RU" sz="3200" dirty="0" smtClean="0">
                <a:latin typeface="Arial Narrow" panose="020B0606020202030204" pitchFamily="34" charset="0"/>
              </a:rPr>
              <a:t>работа №</a:t>
            </a:r>
            <a:r>
              <a:rPr lang="ru-RU" sz="3200" dirty="0">
                <a:latin typeface="Arial Narrow" panose="020B0606020202030204" pitchFamily="34" charset="0"/>
              </a:rPr>
              <a:t> </a:t>
            </a:r>
            <a:r>
              <a:rPr lang="ru-RU" sz="3200" dirty="0" smtClean="0">
                <a:latin typeface="Arial Narrow" panose="020B0606020202030204" pitchFamily="34" charset="0"/>
              </a:rPr>
              <a:t>7.</a:t>
            </a:r>
            <a:endParaRPr lang="ru-RU" sz="3200" dirty="0">
              <a:latin typeface="Arial Narrow" panose="020B0606020202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8930" y="4551657"/>
            <a:ext cx="81439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Цель: ознакомиться с методами определения различных видов погрешностей электроизмерительных приборов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214290"/>
            <a:ext cx="81439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ЗАДАЧА1.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Истинное значение тока в цепи 5,23 А, измеренные значения тока, полученные с помощью двух амперметров, составили 5,3 и 5,2 А. Нарисовать электрическую схему. Чему равны относительная и абсолютная погрешности измерения?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214678" y="2784470"/>
            <a:ext cx="714380" cy="5715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A1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5000628" y="2784470"/>
            <a:ext cx="642942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A2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7000892" y="2855908"/>
            <a:ext cx="1000132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</a:t>
            </a:r>
            <a:endParaRPr lang="ru-RU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2643174" y="3070222"/>
            <a:ext cx="6215106" cy="1588"/>
          </a:xfrm>
          <a:prstGeom prst="line">
            <a:avLst/>
          </a:prstGeom>
          <a:ln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2643174" y="4641858"/>
            <a:ext cx="6215106" cy="1588"/>
          </a:xfrm>
          <a:prstGeom prst="line">
            <a:avLst/>
          </a:prstGeom>
          <a:ln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16200000" flipH="1">
            <a:off x="8036743" y="3820321"/>
            <a:ext cx="1571636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42910" y="4857760"/>
            <a:ext cx="2571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ym typeface="Webdings"/>
              </a:rPr>
              <a:t>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I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  <a:sym typeface="Webdings"/>
              </a:rPr>
              <a:t>1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=|I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  <a:sym typeface="Webdings"/>
              </a:rPr>
              <a:t>изм1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–I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ru-RU" baseline="-25000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ист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|=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285720" y="1500174"/>
            <a:ext cx="264320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u="sng" dirty="0" smtClean="0"/>
              <a:t>Дано: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I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  <a:sym typeface="Webdings"/>
              </a:rPr>
              <a:t>изм1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sym typeface="Webdings"/>
              </a:rPr>
              <a:t> =5,3 А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I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  <a:sym typeface="Webdings"/>
              </a:rPr>
              <a:t>изм2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sym typeface="Webdings"/>
              </a:rPr>
              <a:t> =5,2 А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I</a:t>
            </a:r>
            <a:r>
              <a:rPr lang="ru-RU" baseline="-25000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ист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sym typeface="Webdings"/>
              </a:rPr>
              <a:t> =5,23 А</a:t>
            </a:r>
          </a:p>
          <a:p>
            <a:r>
              <a:rPr lang="ru-RU" u="sng" dirty="0" smtClean="0">
                <a:latin typeface="Times New Roman" pitchFamily="18" charset="0"/>
                <a:cs typeface="Times New Roman" pitchFamily="18" charset="0"/>
                <a:sym typeface="Webdings"/>
              </a:rPr>
              <a:t>Найти:</a:t>
            </a:r>
          </a:p>
          <a:p>
            <a:r>
              <a:rPr lang="ru-RU" dirty="0" smtClean="0">
                <a:sym typeface="Webdings"/>
              </a:rPr>
              <a:t>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I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  <a:sym typeface="Webdings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sym typeface="Webdings"/>
              </a:rPr>
              <a:t>=?</a:t>
            </a:r>
          </a:p>
          <a:p>
            <a:r>
              <a:rPr lang="ru-RU" dirty="0" smtClean="0">
                <a:sym typeface="Webdings"/>
              </a:rPr>
              <a:t>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I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  <a:sym typeface="Webdings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sym typeface="Webdings"/>
              </a:rPr>
              <a:t>=?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</a:t>
            </a:r>
            <a:r>
              <a:rPr lang="ru-RU" b="1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отн1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=?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</a:t>
            </a:r>
            <a:r>
              <a:rPr lang="ru-RU" b="1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отн2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=?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642910" y="5357826"/>
            <a:ext cx="2571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ym typeface="Webdings"/>
              </a:rPr>
              <a:t>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I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  <a:sym typeface="Webdings"/>
              </a:rPr>
              <a:t>2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=|I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  <a:sym typeface="Webdings"/>
              </a:rPr>
              <a:t>изм2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–I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ru-RU" baseline="-25000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ист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|=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3929058" y="4929198"/>
            <a:ext cx="4786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</a:t>
            </a:r>
            <a:r>
              <a:rPr lang="ru-RU" sz="2000" baseline="-25000" dirty="0" smtClean="0">
                <a:latin typeface="Times New Roman" pitchFamily="18" charset="0"/>
                <a:cs typeface="Times New Roman" pitchFamily="18" charset="0"/>
              </a:rPr>
              <a:t>отн1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= (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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ebdings"/>
              </a:rPr>
              <a:t> I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  <a:sym typeface="Webdings"/>
              </a:rPr>
              <a:t>1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/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ebdings"/>
              </a:rPr>
              <a:t> I</a:t>
            </a:r>
            <a:r>
              <a:rPr lang="ru-RU" sz="2000" baseline="-25000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ист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  <a:sym typeface="Webdings"/>
              </a:rPr>
              <a:t> )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100%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=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929058" y="5429264"/>
            <a:ext cx="4786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</a:t>
            </a:r>
            <a:r>
              <a:rPr lang="ru-RU" sz="2000" baseline="-25000" dirty="0" smtClean="0">
                <a:latin typeface="Times New Roman" pitchFamily="18" charset="0"/>
                <a:cs typeface="Times New Roman" pitchFamily="18" charset="0"/>
              </a:rPr>
              <a:t>отн2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= (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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ebdings"/>
              </a:rPr>
              <a:t> I</a:t>
            </a:r>
            <a:r>
              <a:rPr lang="ru-RU" sz="2000" baseline="-25000" dirty="0" smtClean="0">
                <a:latin typeface="Times New Roman" pitchFamily="18" charset="0"/>
                <a:cs typeface="Times New Roman" pitchFamily="18" charset="0"/>
                <a:sym typeface="Webdings"/>
              </a:rPr>
              <a:t>2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  <a:sym typeface="Wingdings 3"/>
              </a:rPr>
              <a:t>/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ebdings"/>
              </a:rPr>
              <a:t> I</a:t>
            </a:r>
            <a:r>
              <a:rPr lang="ru-RU" sz="2000" baseline="-25000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ист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  <a:sym typeface="Webdings"/>
              </a:rPr>
              <a:t> )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100%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=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28596" y="4286256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u="sng" dirty="0" smtClean="0"/>
              <a:t>Решение</a:t>
            </a:r>
            <a:endParaRPr lang="ru-RU" u="sng" dirty="0"/>
          </a:p>
        </p:txBody>
      </p:sp>
      <p:sp>
        <p:nvSpPr>
          <p:cNvPr id="22" name="TextBox 21"/>
          <p:cNvSpPr txBox="1"/>
          <p:nvPr/>
        </p:nvSpPr>
        <p:spPr>
          <a:xfrm>
            <a:off x="2928926" y="2143116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u="sng" dirty="0" smtClean="0"/>
              <a:t>Схема</a:t>
            </a:r>
            <a:endParaRPr lang="ru-RU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214290"/>
            <a:ext cx="824729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ЗАДАЧА1.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Истинное значение тока в цепи 5,23 А, измеренные значения тока, полученные с помощью двух амперметров, составили 5,3 и 5,2 А. Нарисовать электрическую схему. Чему равны относительная и абсолютная погрешности измерения?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балл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596" y="2380814"/>
            <a:ext cx="81758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ЗАДАЧА 3.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Какова приведённая погрешность прибора с верхним пределом измерения 5А, если наибольшая погрешность при измерении составила 0,12 А?</a:t>
            </a:r>
          </a:p>
          <a:p>
            <a:pPr algn="r"/>
            <a:r>
              <a:rPr lang="ru-RU" dirty="0">
                <a:solidFill>
                  <a:srgbClr val="FF0000"/>
                </a:solidFill>
              </a:rPr>
              <a:t>2 балла</a:t>
            </a:r>
          </a:p>
          <a:p>
            <a:pPr algn="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58" y="1071546"/>
            <a:ext cx="84296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u="sng" dirty="0" smtClean="0"/>
              <a:t>ЗАДАЧА </a:t>
            </a:r>
            <a:r>
              <a:rPr lang="ru-RU" sz="2400" u="sng" dirty="0" smtClean="0"/>
              <a:t>2</a:t>
            </a:r>
            <a:r>
              <a:rPr lang="ru-RU" sz="1600" u="sng" dirty="0" smtClean="0"/>
              <a:t> </a:t>
            </a:r>
            <a:r>
              <a:rPr lang="ru-RU" sz="1600" dirty="0" smtClean="0"/>
              <a:t>.Ток резистора, сопротивление которого 8 Ом, равен 2,4 А. При измерении напряжения на этом резисторе вольтметр показал напряжение 19,3 В.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Нарисовать электрическую схему. </a:t>
            </a:r>
            <a:r>
              <a:rPr lang="ru-RU" sz="1600" dirty="0" smtClean="0"/>
              <a:t>Определить абсолютную и относительную погрешности измерения напряжения.</a:t>
            </a:r>
          </a:p>
          <a:p>
            <a:pPr algn="r"/>
            <a:r>
              <a:rPr lang="ru-RU" dirty="0" smtClean="0">
                <a:solidFill>
                  <a:srgbClr val="FF0000"/>
                </a:solidFill>
              </a:rPr>
              <a:t>2 балла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158" y="3143248"/>
            <a:ext cx="84296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ЗАДАЧА 4.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измерении напряжения потребителя включенного в электрическую цепь, вольтметр показал 13,5 В. Найти абсолютную и относительную погрешности измерения, если сопротивление потребителя 7 Ом, ЭДС источника 14,2 В, его внутреннее сопротивление 0,1 Ом.</a:t>
            </a:r>
          </a:p>
          <a:p>
            <a:pPr algn="r"/>
            <a:r>
              <a:rPr lang="ru-RU" dirty="0">
                <a:solidFill>
                  <a:srgbClr val="FF0000"/>
                </a:solidFill>
              </a:rPr>
              <a:t>2 </a:t>
            </a:r>
            <a:r>
              <a:rPr lang="ru-RU" dirty="0" smtClean="0">
                <a:solidFill>
                  <a:srgbClr val="FF0000"/>
                </a:solidFill>
              </a:rPr>
              <a:t>балла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596" y="4429132"/>
            <a:ext cx="81758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ЗАДАЧА 5.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Ток, измеренный амперметром класса точности 2,5 и диапазоном измерения 15 А, составил 11,5 А. определить диапазон возможного действительного значения измеряемого тока.</a:t>
            </a:r>
          </a:p>
          <a:p>
            <a:pPr algn="r"/>
            <a:r>
              <a:rPr lang="ru-RU" dirty="0">
                <a:solidFill>
                  <a:srgbClr val="FF0000"/>
                </a:solidFill>
              </a:rPr>
              <a:t>2 </a:t>
            </a:r>
            <a:r>
              <a:rPr lang="ru-RU" dirty="0" smtClean="0">
                <a:solidFill>
                  <a:srgbClr val="FF0000"/>
                </a:solidFill>
              </a:rPr>
              <a:t>балла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596" y="5429264"/>
            <a:ext cx="7858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Контрольные вопросы</a:t>
            </a:r>
            <a:r>
              <a:rPr lang="ru-RU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:</a:t>
            </a:r>
            <a:endParaRPr lang="ru-RU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8596" y="5715016"/>
            <a:ext cx="835824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1.Как изменяется относительная погрешность измерения при увеличении показаний прибора? (а – увеличивается; б) уменьшается; в) не изменится)</a:t>
            </a:r>
          </a:p>
          <a:p>
            <a:r>
              <a:rPr lang="ru-RU" dirty="0" smtClean="0"/>
              <a:t>2. Может ли быть абсолютная погрешность отрицательным числом?</a:t>
            </a:r>
          </a:p>
          <a:p>
            <a:pPr algn="r"/>
            <a:r>
              <a:rPr lang="ru-RU" dirty="0" smtClean="0">
                <a:solidFill>
                  <a:srgbClr val="FF0000"/>
                </a:solidFill>
              </a:rPr>
              <a:t>1 балл</a:t>
            </a:r>
            <a:endParaRPr lang="ru-RU" dirty="0">
              <a:solidFill>
                <a:srgbClr val="FF0000"/>
              </a:solidFill>
            </a:endParaRPr>
          </a:p>
          <a:p>
            <a:pPr algn="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600</TotalTime>
  <Words>363</Words>
  <Application>Microsoft Office PowerPoint</Application>
  <PresentationFormat>Экран (4:3)</PresentationFormat>
  <Paragraphs>36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Метро</vt:lpstr>
      <vt:lpstr>ОПРЕДЕЛЕНИЕ АБСОЛЮТНОЙ И ОТНОСИТЕЛЬНОЙ ПОГРЕШНОСТИ электрических ИЗМЕРЕНИЙ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воронина</dc:creator>
  <cp:lastModifiedBy>Mike</cp:lastModifiedBy>
  <cp:revision>54</cp:revision>
  <dcterms:created xsi:type="dcterms:W3CDTF">2016-02-29T04:57:26Z</dcterms:created>
  <dcterms:modified xsi:type="dcterms:W3CDTF">2025-07-30T09:22:10Z</dcterms:modified>
</cp:coreProperties>
</file>